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5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30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C41B-DFDB-40A4-9AF4-AB44182345A2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5FBA4-0087-45F5-8713-B19023F66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7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5FBA4-0087-45F5-8713-B19023F66A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FA45C-0CD1-484A-A500-FCC65CC4E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4F282F-7EA9-47FB-B949-30E1BCD89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E2B14-70EA-4784-997A-879657CB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909B4-E19D-4CBA-9D97-D2CFCDAD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17853-8A11-476C-BCDE-9E849C8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2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AE13B-F29C-4C45-BCB2-8AA75E9D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0F7BA4-3008-41C2-8F23-3092D00D1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5BE4C-4EA7-4836-AB65-23CCAE36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15D71-F7F6-4D88-9A74-E0606AD3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57431-1F99-4D95-AEE2-4BC1366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9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E7D647-43DC-42A4-855C-CDE85B30E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F36197-8D1D-48C1-9047-5194A317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EC2F3-E073-45AD-BDDE-54ACC97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F9815-4EE4-444D-86CF-2BE25E5C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EFD30D-1701-4C0B-8060-881C22AD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8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0679C-BA70-4F05-B6C2-2E7E5B45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1A4EC-B25C-4C21-A63F-D4AF607C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76675-6451-4006-AFF4-A245674F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AC9630-7B19-4844-8DE5-F04133E1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657EC-E2AB-4DC2-A67F-0E0958A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8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EBBBC-3099-4CEF-9408-1DA91EB9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AE1BD-ABFB-4F0C-B1AA-5647D7305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8A390-9974-4B5C-AE9B-E055D1E2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23AF6-789F-4B43-8388-823400EE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F5650-FD1E-485D-B674-16D491D9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CA004-9D74-4199-8266-59ECC892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A8095-5C77-4D31-A034-971B6F0B1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6B7C3C-33AA-4620-A9BB-A5240A12E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236C9B-119D-42AF-AEF6-D699EA65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9901C0-9202-40BC-9B17-33677572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27B19-D293-4209-9B89-3522B65B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6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E49D-EA7A-4DBB-87CE-F173E93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C97EA-931C-4C7E-8D15-37FA7F2E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94633-10AD-4E87-A83B-106C74469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4981B3-5F22-4B89-9AEE-D98510E0E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65EE47-081B-4205-A92D-1FEFE113D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3747CF-8FFC-42F4-80C3-27A47712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18F0D3-A1BF-4E40-A9BF-933497C2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33D82-0E92-411D-905D-21B4102A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8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A85ED-CD3A-49E6-9305-867154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74F0C1-0DA3-4B4E-A66B-EECCC75F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930F04-8E0C-431F-9AEE-3CC7E15F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B9AC12-015D-4CC7-89E6-00E942AA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40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FA7C5C-A496-4B45-B303-06EA93E8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B7A57F-27BD-4AF2-9F00-FAD45275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95B49-549A-4243-BD89-77792CF5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5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7F6A4-673E-44FC-985F-BF6D4B87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0FE30-06AD-41BA-9AFE-2297EE6A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C6971F-B675-4DA3-A767-A7CF57CE7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511EC-6585-4109-8C86-CD0B112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699666-CC24-4EB8-80CF-C39F8FEF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F1AD5-974C-4425-95AE-62BAC7EF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5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68422-D2CC-4857-B0FE-1777C88E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96D795-AC12-4A83-A3D8-28B6AC3AF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552A3-BCB2-48CE-86D9-D01E3AAAC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EB641A-E18A-45A9-BE28-F62D1638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7BB7CE-7E71-4DDF-B22E-87D15A0A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79BA6-2D47-4DBF-ABEE-B6475CA1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7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C05F66-9347-4651-8C18-A45050C6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A6976-158F-4D41-AD7C-EA00922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A4F8C6-50D7-4BF9-9B47-7A83AB615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D9C81-A080-4784-A3FD-28D119FCC95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B30BB-188B-44FE-9F5E-66B5275F9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6606EF-49CD-4774-AD84-AA1D46615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9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emf"/><Relationship Id="rId18" Type="http://schemas.openxmlformats.org/officeDocument/2006/relationships/image" Target="../media/image12.emf"/><Relationship Id="rId3" Type="http://schemas.openxmlformats.org/officeDocument/2006/relationships/image" Target="../media/image2.png"/><Relationship Id="rId21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emf"/><Relationship Id="rId23" Type="http://schemas.openxmlformats.org/officeDocument/2006/relationships/image" Target="../media/image35.png"/><Relationship Id="rId10" Type="http://schemas.openxmlformats.org/officeDocument/2006/relationships/image" Target="../media/image24.png"/><Relationship Id="rId19" Type="http://schemas.openxmlformats.org/officeDocument/2006/relationships/image" Target="../media/image31.emf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emf"/><Relationship Id="rId22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4995A-5850-4BBE-AD51-1A9222CB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Progress on DRDC projects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62BC70-2C3D-4FAF-AC1B-45B78CDAE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4804"/>
            <a:ext cx="9144000" cy="1659118"/>
          </a:xfrm>
        </p:spPr>
        <p:txBody>
          <a:bodyPr>
            <a:normAutofit/>
          </a:bodyPr>
          <a:lstStyle/>
          <a:p>
            <a:r>
              <a:rPr lang="en-US" altLang="zh-CN" dirty="0"/>
              <a:t>Yutong Zhao </a:t>
            </a:r>
          </a:p>
          <a:p>
            <a:r>
              <a:rPr lang="en-US" altLang="zh-CN" dirty="0"/>
              <a:t>Dec 3</a:t>
            </a:r>
            <a:r>
              <a:rPr lang="en-US" altLang="zh-CN" baseline="30000" dirty="0"/>
              <a:t>rd</a:t>
            </a:r>
            <a:r>
              <a:rPr lang="en-US" altLang="zh-CN" dirty="0"/>
              <a:t>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4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AB6142-5961-49FF-99A9-24711327E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5" t="30240" r="29310" b="31823"/>
          <a:stretch/>
        </p:blipFill>
        <p:spPr>
          <a:xfrm>
            <a:off x="123289" y="2366072"/>
            <a:ext cx="1486958" cy="14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3595D-84B6-4B08-907C-418514805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29362" r="29825" b="33893"/>
          <a:stretch/>
        </p:blipFill>
        <p:spPr>
          <a:xfrm>
            <a:off x="131971" y="4470296"/>
            <a:ext cx="1395225" cy="14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833386-4469-474E-832F-2437C65A0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9" t="30780" r="32338" b="33901"/>
          <a:stretch/>
        </p:blipFill>
        <p:spPr>
          <a:xfrm>
            <a:off x="1606275" y="2366072"/>
            <a:ext cx="138217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D31E32-72D6-4210-8D84-C0EE98446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6" t="30497" r="32216" b="33853"/>
          <a:stretch/>
        </p:blipFill>
        <p:spPr>
          <a:xfrm>
            <a:off x="2984473" y="2366072"/>
            <a:ext cx="1369354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E2C5DE-C2B4-48E9-9326-98CEEDB973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31843" r="33581" b="33121"/>
          <a:stretch/>
        </p:blipFill>
        <p:spPr>
          <a:xfrm>
            <a:off x="4349856" y="2366072"/>
            <a:ext cx="1336740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A8A9A8-C8DD-4D71-B358-46E4276730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31064" r="32466" b="35036"/>
          <a:stretch/>
        </p:blipFill>
        <p:spPr>
          <a:xfrm>
            <a:off x="1502467" y="4470296"/>
            <a:ext cx="1381483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901338-23C4-47DC-96DA-D0DDAB9C88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1" t="30779" r="33858" b="34611"/>
          <a:stretch/>
        </p:blipFill>
        <p:spPr>
          <a:xfrm>
            <a:off x="2859221" y="4470296"/>
            <a:ext cx="1407884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B78215-062C-40F5-A967-463C05D46B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32057" r="32655" b="33333"/>
          <a:stretch/>
        </p:blipFill>
        <p:spPr>
          <a:xfrm>
            <a:off x="4242376" y="4470296"/>
            <a:ext cx="1460997" cy="144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383EE9-9883-4A1A-B42F-A937003FE707}"/>
              </a:ext>
            </a:extLst>
          </p:cNvPr>
          <p:cNvSpPr txBox="1"/>
          <p:nvPr/>
        </p:nvSpPr>
        <p:spPr>
          <a:xfrm>
            <a:off x="153510" y="2005011"/>
            <a:ext cx="15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Empty holder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26CBE1-CF76-480E-B8EC-20C652255D49}"/>
              </a:ext>
            </a:extLst>
          </p:cNvPr>
          <p:cNvSpPr txBox="1"/>
          <p:nvPr/>
        </p:nvSpPr>
        <p:spPr>
          <a:xfrm>
            <a:off x="216776" y="4112697"/>
            <a:ext cx="139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Icing sugar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281785-9461-4399-AF4A-F1DE217CB0AB}"/>
              </a:ext>
            </a:extLst>
          </p:cNvPr>
          <p:cNvSpPr txBox="1"/>
          <p:nvPr/>
        </p:nvSpPr>
        <p:spPr>
          <a:xfrm>
            <a:off x="1890838" y="1996740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KClO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10B857-B376-4FB1-8A0A-C4F1164ADC22}"/>
              </a:ext>
            </a:extLst>
          </p:cNvPr>
          <p:cNvSpPr txBox="1"/>
          <p:nvPr/>
        </p:nvSpPr>
        <p:spPr>
          <a:xfrm>
            <a:off x="3329632" y="1996740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D33B1E-F066-4A17-8A6F-AD7EAA141BF8}"/>
              </a:ext>
            </a:extLst>
          </p:cNvPr>
          <p:cNvSpPr txBox="1"/>
          <p:nvPr/>
        </p:nvSpPr>
        <p:spPr>
          <a:xfrm>
            <a:off x="4682236" y="2005011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499135-5931-4F3F-A0FE-3F12AAA850C9}"/>
              </a:ext>
            </a:extLst>
          </p:cNvPr>
          <p:cNvSpPr txBox="1"/>
          <p:nvPr/>
        </p:nvSpPr>
        <p:spPr>
          <a:xfrm>
            <a:off x="1642209" y="4127899"/>
            <a:ext cx="9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9E063D-6A2A-49FA-9DE8-6B5F702A601A}"/>
              </a:ext>
            </a:extLst>
          </p:cNvPr>
          <p:cNvSpPr txBox="1"/>
          <p:nvPr/>
        </p:nvSpPr>
        <p:spPr>
          <a:xfrm>
            <a:off x="3056790" y="4100964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413D43-B144-4D0C-99B6-F7562E2159F0}"/>
              </a:ext>
            </a:extLst>
          </p:cNvPr>
          <p:cNvSpPr txBox="1"/>
          <p:nvPr/>
        </p:nvSpPr>
        <p:spPr>
          <a:xfrm>
            <a:off x="4075375" y="3806072"/>
            <a:ext cx="18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r>
              <a:rPr lang="en-US" altLang="zh-CN" dirty="0"/>
              <a:t>&amp; KNO</a:t>
            </a:r>
            <a:r>
              <a:rPr lang="en-US" altLang="zh-CN" baseline="-25000" dirty="0"/>
              <a:t>3</a:t>
            </a:r>
            <a:endParaRPr lang="en-US" altLang="zh-CN" dirty="0"/>
          </a:p>
          <a:p>
            <a:pPr algn="ctr"/>
            <a:r>
              <a:rPr lang="en-US" altLang="zh-CN" dirty="0"/>
              <a:t>Mixture</a:t>
            </a:r>
            <a:endParaRPr lang="zh-CN" altLang="en-US" baseline="-25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B6DAE9-CD43-489D-9528-A45E9D8A186D}"/>
              </a:ext>
            </a:extLst>
          </p:cNvPr>
          <p:cNvGrpSpPr/>
          <p:nvPr/>
        </p:nvGrpSpPr>
        <p:grpSpPr>
          <a:xfrm>
            <a:off x="5518859" y="2210419"/>
            <a:ext cx="6787344" cy="1619999"/>
            <a:chOff x="6096000" y="824524"/>
            <a:chExt cx="6787344" cy="161999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C3693EB-281D-411C-9EF1-FFDE51417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4168" b="10000"/>
            <a:stretch/>
          </p:blipFill>
          <p:spPr>
            <a:xfrm>
              <a:off x="6096000" y="824524"/>
              <a:ext cx="1818019" cy="161999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2EEF6E7-5352-4AEC-961C-8B306414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23411" b="11352"/>
            <a:stretch/>
          </p:blipFill>
          <p:spPr>
            <a:xfrm>
              <a:off x="7559310" y="824524"/>
              <a:ext cx="1836159" cy="159565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7F7FD11-FA89-4D97-8BAC-AA2F90906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3305" b="11352"/>
            <a:stretch/>
          </p:blipFill>
          <p:spPr>
            <a:xfrm>
              <a:off x="9022620" y="824524"/>
              <a:ext cx="1838711" cy="159565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218D68C-B6FA-4A59-86DF-8F86C85C6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1352"/>
            <a:stretch/>
          </p:blipFill>
          <p:spPr>
            <a:xfrm>
              <a:off x="10485930" y="824524"/>
              <a:ext cx="2397414" cy="1595653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C69A76-CF71-46BB-902E-BEC4761D6355}"/>
              </a:ext>
            </a:extLst>
          </p:cNvPr>
          <p:cNvGrpSpPr/>
          <p:nvPr/>
        </p:nvGrpSpPr>
        <p:grpSpPr>
          <a:xfrm>
            <a:off x="5523902" y="4290296"/>
            <a:ext cx="4758096" cy="1800000"/>
            <a:chOff x="5831496" y="3998385"/>
            <a:chExt cx="4758096" cy="18000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2ACCD46-323B-42C3-B3D5-2F991F50C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3153"/>
            <a:stretch/>
          </p:blipFill>
          <p:spPr>
            <a:xfrm>
              <a:off x="5831496" y="3998385"/>
              <a:ext cx="1842346" cy="180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62A3797-EA3F-4F93-82F4-EBA900B6B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22917"/>
            <a:stretch/>
          </p:blipFill>
          <p:spPr>
            <a:xfrm>
              <a:off x="7296998" y="3998385"/>
              <a:ext cx="1847998" cy="18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6004A4F-37CE-4E57-B9C0-AAA3CD9C2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3396"/>
            <a:stretch/>
          </p:blipFill>
          <p:spPr>
            <a:xfrm>
              <a:off x="8753073" y="3998385"/>
              <a:ext cx="1836519" cy="1800000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3FAA2BE-D963-405A-B445-1ED8E6F4077F}"/>
              </a:ext>
            </a:extLst>
          </p:cNvPr>
          <p:cNvSpPr txBox="1"/>
          <p:nvPr/>
        </p:nvSpPr>
        <p:spPr>
          <a:xfrm>
            <a:off x="5846253" y="1996740"/>
            <a:ext cx="15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Empty holder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4D66C0-5ACA-4BEE-8990-B2C9356F195E}"/>
              </a:ext>
            </a:extLst>
          </p:cNvPr>
          <p:cNvSpPr txBox="1"/>
          <p:nvPr/>
        </p:nvSpPr>
        <p:spPr>
          <a:xfrm>
            <a:off x="7633424" y="1996740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KClO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6E2C60-4DD1-404F-9387-8D4ED3E44298}"/>
              </a:ext>
            </a:extLst>
          </p:cNvPr>
          <p:cNvSpPr txBox="1"/>
          <p:nvPr/>
        </p:nvSpPr>
        <p:spPr>
          <a:xfrm>
            <a:off x="9190608" y="1996740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6CFF1B-460C-412C-A725-40B2AD262D17}"/>
              </a:ext>
            </a:extLst>
          </p:cNvPr>
          <p:cNvSpPr txBox="1"/>
          <p:nvPr/>
        </p:nvSpPr>
        <p:spPr>
          <a:xfrm>
            <a:off x="10703241" y="2025753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NaCl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44953C-9032-4A8B-AF8E-C19C879245EF}"/>
              </a:ext>
            </a:extLst>
          </p:cNvPr>
          <p:cNvSpPr txBox="1"/>
          <p:nvPr/>
        </p:nvSpPr>
        <p:spPr>
          <a:xfrm>
            <a:off x="5941653" y="3993878"/>
            <a:ext cx="139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Icing sugar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BC1997-ABA9-40CE-A252-353EBA15721B}"/>
              </a:ext>
            </a:extLst>
          </p:cNvPr>
          <p:cNvSpPr txBox="1"/>
          <p:nvPr/>
        </p:nvSpPr>
        <p:spPr>
          <a:xfrm>
            <a:off x="7622257" y="4010418"/>
            <a:ext cx="9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D7CE9D-2264-4CC3-8F87-C95BBA51E6AB}"/>
              </a:ext>
            </a:extLst>
          </p:cNvPr>
          <p:cNvSpPr txBox="1"/>
          <p:nvPr/>
        </p:nvSpPr>
        <p:spPr>
          <a:xfrm>
            <a:off x="9114328" y="4016131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825C95-5E31-432E-BA43-1794976D8D1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2917"/>
          <a:stretch/>
        </p:blipFill>
        <p:spPr>
          <a:xfrm>
            <a:off x="9908789" y="4287488"/>
            <a:ext cx="1847998" cy="1800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308A43A-84FB-4753-98E8-760006A937F4}"/>
              </a:ext>
            </a:extLst>
          </p:cNvPr>
          <p:cNvSpPr/>
          <p:nvPr/>
        </p:nvSpPr>
        <p:spPr>
          <a:xfrm>
            <a:off x="11747500" y="1902460"/>
            <a:ext cx="403860" cy="4583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1C11A80-BAC1-4AF7-8919-FAD6E9BAB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062" t="-206" r="10278" b="206"/>
          <a:stretch/>
        </p:blipFill>
        <p:spPr>
          <a:xfrm>
            <a:off x="11695959" y="2624215"/>
            <a:ext cx="565579" cy="310865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B4700D3-E534-438A-92FD-9A9C59F6B480}"/>
              </a:ext>
            </a:extLst>
          </p:cNvPr>
          <p:cNvSpPr txBox="1"/>
          <p:nvPr/>
        </p:nvSpPr>
        <p:spPr>
          <a:xfrm>
            <a:off x="10108354" y="3777798"/>
            <a:ext cx="18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r>
              <a:rPr lang="en-US" altLang="zh-CN" dirty="0"/>
              <a:t>&amp; KNO</a:t>
            </a:r>
            <a:r>
              <a:rPr lang="en-US" altLang="zh-CN" baseline="-25000" dirty="0"/>
              <a:t>3</a:t>
            </a:r>
            <a:endParaRPr lang="en-US" altLang="zh-CN" dirty="0"/>
          </a:p>
          <a:p>
            <a:pPr algn="ctr"/>
            <a:r>
              <a:rPr lang="en-US" altLang="zh-CN" dirty="0"/>
              <a:t>Mixture</a:t>
            </a:r>
            <a:endParaRPr lang="zh-CN" altLang="en-US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D2C7960-FA48-4D8A-A212-474931B9523F}"/>
              </a:ext>
            </a:extLst>
          </p:cNvPr>
          <p:cNvSpPr txBox="1"/>
          <p:nvPr/>
        </p:nvSpPr>
        <p:spPr>
          <a:xfrm>
            <a:off x="1896456" y="1163041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Optical image</a:t>
            </a:r>
            <a:endParaRPr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36C353-F803-42B0-8B55-20FC19BD028E}"/>
              </a:ext>
            </a:extLst>
          </p:cNvPr>
          <p:cNvSpPr txBox="1"/>
          <p:nvPr/>
        </p:nvSpPr>
        <p:spPr>
          <a:xfrm>
            <a:off x="7673302" y="1163041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Microwave image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157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99BDEC-DA4A-4F6B-966E-FA1B65433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02596"/>
                  </p:ext>
                </p:extLst>
              </p:nvPr>
            </p:nvGraphicFramePr>
            <p:xfrm>
              <a:off x="639807" y="2584436"/>
              <a:ext cx="10912386" cy="4014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8735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312816">
                      <a:extLst>
                        <a:ext uri="{9D8B030D-6E8A-4147-A177-3AD203B41FA5}">
                          <a16:colId xmlns:a16="http://schemas.microsoft.com/office/drawing/2014/main" val="241689357"/>
                        </a:ext>
                      </a:extLst>
                    </a:gridCol>
                    <a:gridCol w="1580775">
                      <a:extLst>
                        <a:ext uri="{9D8B030D-6E8A-4147-A177-3AD203B41FA5}">
                          <a16:colId xmlns:a16="http://schemas.microsoft.com/office/drawing/2014/main" val="2642848100"/>
                        </a:ext>
                      </a:extLst>
                    </a:gridCol>
                    <a:gridCol w="1820134">
                      <a:extLst>
                        <a:ext uri="{9D8B030D-6E8A-4147-A177-3AD203B41FA5}">
                          <a16:colId xmlns:a16="http://schemas.microsoft.com/office/drawing/2014/main" val="3105437933"/>
                        </a:ext>
                      </a:extLst>
                    </a:gridCol>
                    <a:gridCol w="1494470">
                      <a:extLst>
                        <a:ext uri="{9D8B030D-6E8A-4147-A177-3AD203B41FA5}">
                          <a16:colId xmlns:a16="http://schemas.microsoft.com/office/drawing/2014/main" val="1200719214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392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Materials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Sample mass(mg)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Density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Volume fraction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Permittivity(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dirty="0"/>
                            <a:t>(MHz)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Air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1.001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KClO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79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2.32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38.01%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0.852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84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2.109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NaCl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102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52.03%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0.485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95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2.257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36.59%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2.69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56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47.06%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0.458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Icing 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49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0.65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0.820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 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&amp; 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en-US" altLang="zh-CN" sz="1800" dirty="0"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Mixture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68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1.94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38.89%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2.41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0.472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99BDEC-DA4A-4F6B-966E-FA1B65433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02596"/>
                  </p:ext>
                </p:extLst>
              </p:nvPr>
            </p:nvGraphicFramePr>
            <p:xfrm>
              <a:off x="639807" y="2584436"/>
              <a:ext cx="10912386" cy="4014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8735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312816">
                      <a:extLst>
                        <a:ext uri="{9D8B030D-6E8A-4147-A177-3AD203B41FA5}">
                          <a16:colId xmlns:a16="http://schemas.microsoft.com/office/drawing/2014/main" val="241689357"/>
                        </a:ext>
                      </a:extLst>
                    </a:gridCol>
                    <a:gridCol w="1580775">
                      <a:extLst>
                        <a:ext uri="{9D8B030D-6E8A-4147-A177-3AD203B41FA5}">
                          <a16:colId xmlns:a16="http://schemas.microsoft.com/office/drawing/2014/main" val="2642848100"/>
                        </a:ext>
                      </a:extLst>
                    </a:gridCol>
                    <a:gridCol w="1820134">
                      <a:extLst>
                        <a:ext uri="{9D8B030D-6E8A-4147-A177-3AD203B41FA5}">
                          <a16:colId xmlns:a16="http://schemas.microsoft.com/office/drawing/2014/main" val="3105437933"/>
                        </a:ext>
                      </a:extLst>
                    </a:gridCol>
                    <a:gridCol w="1494470">
                      <a:extLst>
                        <a:ext uri="{9D8B030D-6E8A-4147-A177-3AD203B41FA5}">
                          <a16:colId xmlns:a16="http://schemas.microsoft.com/office/drawing/2014/main" val="1200719214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Materials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Sample mass(mg)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Density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Volume fraction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40408" t="-4762" r="-193061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63404" t="-4762" r="-101277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6239" t="-4762" r="-1709" b="-5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Air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1.001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KClO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79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2.32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38.01%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0.852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84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2.109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NaCl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102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52.03%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0.485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95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2.257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36.59%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2.69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56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47.06%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0.458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Icing 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49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0.65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0.820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 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&amp; 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en-US" altLang="zh-CN" sz="1800" dirty="0"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Mixture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68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1.94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38.89%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2.41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0.472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EDE9F3-0EA0-4EBE-AD7A-367941EAF5BF}"/>
                  </a:ext>
                </a:extLst>
              </p:cNvPr>
              <p:cNvSpPr txBox="1"/>
              <p:nvPr/>
            </p:nvSpPr>
            <p:spPr>
              <a:xfrm>
                <a:off x="1885361" y="343062"/>
                <a:ext cx="3176767" cy="716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∭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∭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EDE9F3-0EA0-4EBE-AD7A-367941EAF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61" y="343062"/>
                <a:ext cx="3176767" cy="716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FEE416-C469-4CD7-9A25-2173488D15C7}"/>
                  </a:ext>
                </a:extLst>
              </p:cNvPr>
              <p:cNvSpPr txBox="1"/>
              <p:nvPr/>
            </p:nvSpPr>
            <p:spPr>
              <a:xfrm>
                <a:off x="1885361" y="1485678"/>
                <a:ext cx="4128566" cy="672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FEE416-C469-4CD7-9A25-2173488D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61" y="1485678"/>
                <a:ext cx="4128566" cy="672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DFADC77-E022-4429-8E02-C3666F2DB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426" y="0"/>
            <a:ext cx="41947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AE73A9BC-C45B-438E-AE45-BBCD7A9A9F88}"/>
              </a:ext>
            </a:extLst>
          </p:cNvPr>
          <p:cNvGrpSpPr/>
          <p:nvPr/>
        </p:nvGrpSpPr>
        <p:grpSpPr>
          <a:xfrm>
            <a:off x="4179997" y="0"/>
            <a:ext cx="7121197" cy="3692911"/>
            <a:chOff x="210149" y="463385"/>
            <a:chExt cx="7121197" cy="36929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312C4A-81C6-4DC4-9EA6-67785BAB1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8" t="29362" r="29825" b="33893"/>
            <a:stretch/>
          </p:blipFill>
          <p:spPr>
            <a:xfrm>
              <a:off x="215517" y="889320"/>
              <a:ext cx="1395225" cy="144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4C7E71-512B-4AFD-9472-A117E20CF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4" t="31843" r="33581" b="33121"/>
            <a:stretch/>
          </p:blipFill>
          <p:spPr>
            <a:xfrm>
              <a:off x="5994606" y="2716296"/>
              <a:ext cx="1336740" cy="1440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C6A912-DF1C-40DF-823D-F523B8D1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8" t="31035" r="33376" b="36387"/>
            <a:stretch/>
          </p:blipFill>
          <p:spPr>
            <a:xfrm>
              <a:off x="4518426" y="2716296"/>
              <a:ext cx="1493876" cy="144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D9687F-76F6-4560-BCBA-3C0B06A7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3" t="30486" r="30142" b="31301"/>
            <a:stretch/>
          </p:blipFill>
          <p:spPr>
            <a:xfrm>
              <a:off x="3122021" y="2716296"/>
              <a:ext cx="1414101" cy="14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265E3C7-40B2-439C-BB7B-CF567A2A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3" t="31100" r="31383" b="31100"/>
            <a:stretch/>
          </p:blipFill>
          <p:spPr>
            <a:xfrm>
              <a:off x="5886109" y="889320"/>
              <a:ext cx="1445237" cy="144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B3489E6-474B-4D58-B140-3EBF93DB7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8" t="30898" r="30254" b="32126"/>
            <a:stretch/>
          </p:blipFill>
          <p:spPr>
            <a:xfrm>
              <a:off x="210149" y="2716296"/>
              <a:ext cx="1514944" cy="144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B0AE6D8-2FA0-4960-801A-ABA6F25C4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9" t="31801" r="30949" b="31801"/>
            <a:stretch/>
          </p:blipFill>
          <p:spPr>
            <a:xfrm>
              <a:off x="3043254" y="889320"/>
              <a:ext cx="1479217" cy="144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1EAD315-B3D6-400A-A77C-6E873E4ADC88}"/>
                </a:ext>
              </a:extLst>
            </p:cNvPr>
            <p:cNvSpPr txBox="1"/>
            <p:nvPr/>
          </p:nvSpPr>
          <p:spPr>
            <a:xfrm>
              <a:off x="6333375" y="23767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0%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C53398E-78D9-40D2-8E7C-CCCA8392C78F}"/>
                </a:ext>
              </a:extLst>
            </p:cNvPr>
            <p:cNvSpPr txBox="1"/>
            <p:nvPr/>
          </p:nvSpPr>
          <p:spPr>
            <a:xfrm>
              <a:off x="666909" y="46338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100%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DDB6003-C425-4357-963F-D447C2CE4F9E}"/>
                </a:ext>
              </a:extLst>
            </p:cNvPr>
            <p:cNvSpPr txBox="1"/>
            <p:nvPr/>
          </p:nvSpPr>
          <p:spPr>
            <a:xfrm>
              <a:off x="2025817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012BC-9052-4399-A8D2-927C415A25A4}"/>
                </a:ext>
              </a:extLst>
            </p:cNvPr>
            <p:cNvSpPr txBox="1"/>
            <p:nvPr/>
          </p:nvSpPr>
          <p:spPr>
            <a:xfrm>
              <a:off x="487655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20%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D7FB33-7850-4ABB-9538-79F6A16346D9}"/>
                </a:ext>
              </a:extLst>
            </p:cNvPr>
            <p:cNvSpPr txBox="1"/>
            <p:nvPr/>
          </p:nvSpPr>
          <p:spPr>
            <a:xfrm>
              <a:off x="341973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30%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86921B-AD3B-4077-945A-04CA747C05E9}"/>
                </a:ext>
              </a:extLst>
            </p:cNvPr>
            <p:cNvSpPr txBox="1"/>
            <p:nvPr/>
          </p:nvSpPr>
          <p:spPr>
            <a:xfrm>
              <a:off x="3500141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80%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85EB930-82B1-4B88-B742-89D60858936B}"/>
                </a:ext>
              </a:extLst>
            </p:cNvPr>
            <p:cNvSpPr txBox="1"/>
            <p:nvPr/>
          </p:nvSpPr>
          <p:spPr>
            <a:xfrm>
              <a:off x="4974465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F120964-3773-4E6B-A250-1C75BCD5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397" y="2716296"/>
              <a:ext cx="1432320" cy="144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DAA646-53A0-4583-8CBD-A04BF511DD34}"/>
                </a:ext>
              </a:extLst>
            </p:cNvPr>
            <p:cNvSpPr txBox="1"/>
            <p:nvPr/>
          </p:nvSpPr>
          <p:spPr>
            <a:xfrm>
              <a:off x="6448791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60%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341D6A5-6F8D-4D2B-9A7D-977A09B1AE60}"/>
                </a:ext>
              </a:extLst>
            </p:cNvPr>
            <p:cNvSpPr txBox="1"/>
            <p:nvPr/>
          </p:nvSpPr>
          <p:spPr>
            <a:xfrm>
              <a:off x="50609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50%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3A752C2-9473-46FE-82B8-2816580B023C}"/>
                </a:ext>
              </a:extLst>
            </p:cNvPr>
            <p:cNvSpPr txBox="1"/>
            <p:nvPr/>
          </p:nvSpPr>
          <p:spPr>
            <a:xfrm>
              <a:off x="196291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40%</a:t>
              </a:r>
              <a:endParaRPr lang="zh-CN" altLang="en-US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2EF09FB-1653-43B3-A74B-412D15B3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8" y="889320"/>
              <a:ext cx="1394043" cy="144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03571D2-4804-4BCE-817F-EAB17A38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539" y="889320"/>
              <a:ext cx="1462918" cy="14400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E2A1698-EE9C-426D-8A5E-43D2BEC488B5}"/>
              </a:ext>
            </a:extLst>
          </p:cNvPr>
          <p:cNvSpPr txBox="1"/>
          <p:nvPr/>
        </p:nvSpPr>
        <p:spPr>
          <a:xfrm>
            <a:off x="-44453" y="66461"/>
            <a:ext cx="473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Mixture of icing sugar and NaCl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05850A-85FD-4E85-B215-DA06D17ECC5B}"/>
              </a:ext>
            </a:extLst>
          </p:cNvPr>
          <p:cNvSpPr txBox="1"/>
          <p:nvPr/>
        </p:nvSpPr>
        <p:spPr>
          <a:xfrm>
            <a:off x="557992" y="592658"/>
            <a:ext cx="260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 volume fraction</a:t>
            </a:r>
            <a:endParaRPr lang="zh-CN" altLang="en-US" sz="2400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83B7355-B6D6-4164-BAD0-33786DE58E0A}"/>
              </a:ext>
            </a:extLst>
          </p:cNvPr>
          <p:cNvGrpSpPr/>
          <p:nvPr/>
        </p:nvGrpSpPr>
        <p:grpSpPr>
          <a:xfrm>
            <a:off x="3702373" y="3692911"/>
            <a:ext cx="7680271" cy="3297775"/>
            <a:chOff x="4517288" y="3692911"/>
            <a:chExt cx="7680271" cy="3297775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7A8FC3B-FED4-4C98-90A5-B8F5FB8F8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3275"/>
            <a:stretch/>
          </p:blipFill>
          <p:spPr>
            <a:xfrm>
              <a:off x="10358137" y="3692911"/>
              <a:ext cx="1839422" cy="1800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7847CB7-A138-40AB-BA5E-2DABF6626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3037"/>
            <a:stretch/>
          </p:blipFill>
          <p:spPr>
            <a:xfrm>
              <a:off x="7442243" y="3692911"/>
              <a:ext cx="1845125" cy="1800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20E1D43-0942-4E8F-9897-AC72DAAC2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23078"/>
            <a:stretch/>
          </p:blipFill>
          <p:spPr>
            <a:xfrm>
              <a:off x="8900688" y="3692911"/>
              <a:ext cx="1844130" cy="1800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520177E-0EED-403C-BEC5-61E2E1B93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2402"/>
            <a:stretch/>
          </p:blipFill>
          <p:spPr>
            <a:xfrm>
              <a:off x="5968575" y="3692911"/>
              <a:ext cx="1860348" cy="180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93CA348-C1C8-4F8E-AB93-18C925D7A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23335"/>
            <a:stretch/>
          </p:blipFill>
          <p:spPr>
            <a:xfrm>
              <a:off x="4517288" y="3692911"/>
              <a:ext cx="1837967" cy="180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820B37F-EEB0-42C7-B8BA-8A1B65DC1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23335"/>
            <a:stretch/>
          </p:blipFill>
          <p:spPr>
            <a:xfrm>
              <a:off x="10358137" y="5190686"/>
              <a:ext cx="1837967" cy="180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20439B8-0A3A-43FA-A89B-672B2562D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23358"/>
            <a:stretch/>
          </p:blipFill>
          <p:spPr>
            <a:xfrm>
              <a:off x="8899047" y="5190686"/>
              <a:ext cx="1837425" cy="18000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38D1647-3943-46C4-940F-F08E2E322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23335"/>
            <a:stretch/>
          </p:blipFill>
          <p:spPr>
            <a:xfrm>
              <a:off x="7439415" y="5190686"/>
              <a:ext cx="1837967" cy="1800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BB90DF0-E517-4EEA-BDDA-923AF14FD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23662"/>
            <a:stretch/>
          </p:blipFill>
          <p:spPr>
            <a:xfrm>
              <a:off x="5987609" y="5190686"/>
              <a:ext cx="1830141" cy="180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7D91F52-4B89-47C0-8A9B-9AFEFF78B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23123"/>
            <a:stretch/>
          </p:blipFill>
          <p:spPr>
            <a:xfrm>
              <a:off x="4522898" y="5190686"/>
              <a:ext cx="1843046" cy="1800000"/>
            </a:xfrm>
            <a:prstGeom prst="rect">
              <a:avLst/>
            </a:prstGeom>
          </p:spPr>
        </p:pic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9D8AB6FC-B47A-44F0-BA0B-9F2081E4708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5815" r="10283" b="9707"/>
          <a:stretch/>
        </p:blipFill>
        <p:spPr>
          <a:xfrm>
            <a:off x="11380040" y="3587582"/>
            <a:ext cx="672529" cy="327603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613A7938-35D1-4A4C-8D12-366CEE02F047}"/>
              </a:ext>
            </a:extLst>
          </p:cNvPr>
          <p:cNvSpPr txBox="1"/>
          <p:nvPr/>
        </p:nvSpPr>
        <p:spPr>
          <a:xfrm>
            <a:off x="1405524" y="1913377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Optical image</a:t>
            </a:r>
            <a:endParaRPr lang="zh-CN" altLang="en-US" sz="2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C16BD39-547F-4688-A2F1-82F0DD7F59D6}"/>
              </a:ext>
            </a:extLst>
          </p:cNvPr>
          <p:cNvSpPr txBox="1"/>
          <p:nvPr/>
        </p:nvSpPr>
        <p:spPr>
          <a:xfrm>
            <a:off x="1269157" y="4994766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Microwave image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B3281E9-84E0-4FBF-884C-CF74E7652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529040"/>
                  </p:ext>
                </p:extLst>
              </p:nvPr>
            </p:nvGraphicFramePr>
            <p:xfrm>
              <a:off x="840993" y="1186690"/>
              <a:ext cx="5553632" cy="4484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4709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143369">
                      <a:extLst>
                        <a:ext uri="{9D8B030D-6E8A-4147-A177-3AD203B41FA5}">
                          <a16:colId xmlns:a16="http://schemas.microsoft.com/office/drawing/2014/main" val="3898755022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392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Sugar Volume fraction(%)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Sample mass(mg)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1600" dirty="0"/>
                            <a:t>(MHz)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20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30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+mj-lt"/>
                            </a:rPr>
                            <a:t>40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87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73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4345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49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1.76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99107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B3281E9-84E0-4FBF-884C-CF74E7652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529040"/>
                  </p:ext>
                </p:extLst>
              </p:nvPr>
            </p:nvGraphicFramePr>
            <p:xfrm>
              <a:off x="840993" y="1186690"/>
              <a:ext cx="5553632" cy="4484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4709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143369">
                      <a:extLst>
                        <a:ext uri="{9D8B030D-6E8A-4147-A177-3AD203B41FA5}">
                          <a16:colId xmlns:a16="http://schemas.microsoft.com/office/drawing/2014/main" val="3898755022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Sugar Volume fraction(%)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Sample mass(mg)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1198" t="-2105" r="-101843" b="-6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2685" t="-2105" r="-2315" b="-6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20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30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+mj-lt"/>
                            </a:rPr>
                            <a:t>40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87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73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4345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49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1.76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99107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5F3805E-7C55-44D0-BBD3-B7AC4A81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30" y="729000"/>
            <a:ext cx="4494393" cy="27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38E112-4E81-4CB5-8592-6E298CB1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030" y="3429000"/>
            <a:ext cx="4596673" cy="27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9965D56-1658-494E-BFB7-5160993BF19E}"/>
              </a:ext>
            </a:extLst>
          </p:cNvPr>
          <p:cNvGrpSpPr/>
          <p:nvPr/>
        </p:nvGrpSpPr>
        <p:grpSpPr>
          <a:xfrm>
            <a:off x="1436309" y="4530739"/>
            <a:ext cx="8651368" cy="2327261"/>
            <a:chOff x="334866" y="4429824"/>
            <a:chExt cx="8651368" cy="23272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64E8942-E9EE-41C1-8E57-2E6C93B93042}"/>
                </a:ext>
              </a:extLst>
            </p:cNvPr>
            <p:cNvSpPr/>
            <p:nvPr/>
          </p:nvSpPr>
          <p:spPr>
            <a:xfrm>
              <a:off x="334866" y="4546916"/>
              <a:ext cx="17427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Sensor design: </a:t>
              </a:r>
              <a:endParaRPr lang="zh-CN" altLang="en-US" sz="2000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466E70E-B899-4C5C-8645-AD304B6A229A}"/>
                </a:ext>
              </a:extLst>
            </p:cNvPr>
            <p:cNvGrpSpPr/>
            <p:nvPr/>
          </p:nvGrpSpPr>
          <p:grpSpPr>
            <a:xfrm>
              <a:off x="2328489" y="4429824"/>
              <a:ext cx="1247902" cy="1360892"/>
              <a:chOff x="2367399" y="1267674"/>
              <a:chExt cx="1247902" cy="1360892"/>
            </a:xfrm>
          </p:grpSpPr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4586D57C-AA40-425D-99B0-A9D0FA39A4FF}"/>
                  </a:ext>
                </a:extLst>
              </p:cNvPr>
              <p:cNvSpPr/>
              <p:nvPr/>
            </p:nvSpPr>
            <p:spPr>
              <a:xfrm>
                <a:off x="2367399" y="1267674"/>
                <a:ext cx="1247902" cy="1247902"/>
              </a:xfrm>
              <a:prstGeom prst="blockArc">
                <a:avLst>
                  <a:gd name="adj1" fmla="val 5682671"/>
                  <a:gd name="adj2" fmla="val 4893575"/>
                  <a:gd name="adj3" fmla="val 1735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4C62BC5-C47B-4711-BD78-D0E9793BB37B}"/>
                  </a:ext>
                </a:extLst>
              </p:cNvPr>
              <p:cNvSpPr/>
              <p:nvPr/>
            </p:nvSpPr>
            <p:spPr>
              <a:xfrm>
                <a:off x="2797040" y="2293286"/>
                <a:ext cx="160020" cy="33528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8D2D428-9101-4236-BF56-5E002E63A95B}"/>
                  </a:ext>
                </a:extLst>
              </p:cNvPr>
              <p:cNvSpPr/>
              <p:nvPr/>
            </p:nvSpPr>
            <p:spPr>
              <a:xfrm>
                <a:off x="3046150" y="2293286"/>
                <a:ext cx="160020" cy="33528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456032-2D9E-4D88-A2BA-BC49A50E17E6}"/>
                </a:ext>
              </a:extLst>
            </p:cNvPr>
            <p:cNvGrpSpPr/>
            <p:nvPr/>
          </p:nvGrpSpPr>
          <p:grpSpPr>
            <a:xfrm>
              <a:off x="4625404" y="4429824"/>
              <a:ext cx="1247902" cy="1482813"/>
              <a:chOff x="4475059" y="1267674"/>
              <a:chExt cx="1247902" cy="1482813"/>
            </a:xfrm>
          </p:grpSpPr>
          <p:sp>
            <p:nvSpPr>
              <p:cNvPr id="11" name="空心弧 10">
                <a:extLst>
                  <a:ext uri="{FF2B5EF4-FFF2-40B4-BE49-F238E27FC236}">
                    <a16:creationId xmlns:a16="http://schemas.microsoft.com/office/drawing/2014/main" id="{28EB8B86-2410-48CF-80FA-CC3B58E7C6F8}"/>
                  </a:ext>
                </a:extLst>
              </p:cNvPr>
              <p:cNvSpPr/>
              <p:nvPr/>
            </p:nvSpPr>
            <p:spPr>
              <a:xfrm>
                <a:off x="4475059" y="1267674"/>
                <a:ext cx="1247902" cy="1247902"/>
              </a:xfrm>
              <a:prstGeom prst="blockArc">
                <a:avLst>
                  <a:gd name="adj1" fmla="val 5682671"/>
                  <a:gd name="adj2" fmla="val 4893575"/>
                  <a:gd name="adj3" fmla="val 1735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4C5A91F3-8C61-4FAA-871B-3BFFCE4CE2FA}"/>
                  </a:ext>
                </a:extLst>
              </p:cNvPr>
              <p:cNvSpPr/>
              <p:nvPr/>
            </p:nvSpPr>
            <p:spPr>
              <a:xfrm rot="10800000">
                <a:off x="4750814" y="2293286"/>
                <a:ext cx="313946" cy="457200"/>
              </a:xfrm>
              <a:prstGeom prst="rt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7099D491-02F8-4470-BDE6-AF3389F17765}"/>
                  </a:ext>
                </a:extLst>
              </p:cNvPr>
              <p:cNvSpPr/>
              <p:nvPr/>
            </p:nvSpPr>
            <p:spPr>
              <a:xfrm rot="10800000" flipH="1">
                <a:off x="5159945" y="2293287"/>
                <a:ext cx="313946" cy="457200"/>
              </a:xfrm>
              <a:prstGeom prst="rt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322142-F8EE-4611-875D-6B30D0FF387B}"/>
                </a:ext>
              </a:extLst>
            </p:cNvPr>
            <p:cNvSpPr txBox="1"/>
            <p:nvPr/>
          </p:nvSpPr>
          <p:spPr>
            <a:xfrm>
              <a:off x="1930365" y="5984296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Penetration depth: ↑</a:t>
              </a:r>
            </a:p>
            <a:p>
              <a:r>
                <a:rPr lang="en-US" altLang="zh-CN" dirty="0"/>
                <a:t>Resolution:  ↓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6C2A1D7-9183-4E23-B3FC-4D8CFD244545}"/>
                </a:ext>
              </a:extLst>
            </p:cNvPr>
            <p:cNvSpPr txBox="1"/>
            <p:nvPr/>
          </p:nvSpPr>
          <p:spPr>
            <a:xfrm>
              <a:off x="4253482" y="5984295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Penetration depth: ↓</a:t>
              </a:r>
            </a:p>
            <a:p>
              <a:r>
                <a:rPr lang="en-US" altLang="zh-CN" dirty="0"/>
                <a:t>Resolution: ↑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8202B6D-3084-4592-A064-7537FA63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6600" y="4498631"/>
              <a:ext cx="2158796" cy="161212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96408B-4060-4310-A801-4CE2026F3B5B}"/>
                </a:ext>
              </a:extLst>
            </p:cNvPr>
            <p:cNvSpPr txBox="1"/>
            <p:nvPr/>
          </p:nvSpPr>
          <p:spPr>
            <a:xfrm>
              <a:off x="6576600" y="6110754"/>
              <a:ext cx="2409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Resolution: ~ nm</a:t>
              </a:r>
            </a:p>
            <a:p>
              <a:r>
                <a:rPr lang="en-US" altLang="zh-CN" dirty="0"/>
                <a:t>Only surface properties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F109CC4-E995-4043-A73F-BA1A5471C36A}"/>
              </a:ext>
            </a:extLst>
          </p:cNvPr>
          <p:cNvSpPr txBox="1"/>
          <p:nvPr/>
        </p:nvSpPr>
        <p:spPr>
          <a:xfrm>
            <a:off x="726189" y="227373"/>
            <a:ext cx="9815059" cy="18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Summary: 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The resonant shift of the  is approximate a linear relation as effective permittivity.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It is unlikely to give the precise value due to large error bars.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The spatial distribution of chemical powders can be obtained using this method.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063743-19EF-4F89-A181-A88ADDB2F962}"/>
              </a:ext>
            </a:extLst>
          </p:cNvPr>
          <p:cNvSpPr/>
          <p:nvPr/>
        </p:nvSpPr>
        <p:spPr>
          <a:xfrm>
            <a:off x="1206258" y="2083383"/>
            <a:ext cx="9638472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Next step: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Prepare more mixtures (two or three) and measure using of scanning technology.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Determine the dielectric constant of chemical solutions  using broadband technique. 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(non-resonant method).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Compare these results with different methods. </a:t>
            </a:r>
          </a:p>
        </p:txBody>
      </p:sp>
    </p:spTree>
    <p:extLst>
      <p:ext uri="{BB962C8B-B14F-4D97-AF65-F5344CB8AC3E}">
        <p14:creationId xmlns:p14="http://schemas.microsoft.com/office/powerpoint/2010/main" val="8964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096FA7-FE56-462D-AB28-8B6C5E28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3" y="2704289"/>
            <a:ext cx="2253745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00665E-035B-4DC0-BEC5-2B747D14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48" y="2704289"/>
            <a:ext cx="2164806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27CC47-6856-46B1-B3AE-F671435D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54" y="2704289"/>
            <a:ext cx="2207875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0D00F9-E821-4B09-AD67-757E9DF77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129" y="2704289"/>
            <a:ext cx="2154209" cy="28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CAEED5-83EE-4298-82F9-6D6353392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338" y="2704289"/>
            <a:ext cx="2185346" cy="288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03A42-0DE7-4EF3-AC6B-29CD4F31E903}"/>
              </a:ext>
            </a:extLst>
          </p:cNvPr>
          <p:cNvSpPr txBox="1"/>
          <p:nvPr/>
        </p:nvSpPr>
        <p:spPr>
          <a:xfrm>
            <a:off x="1249633" y="1273711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Finished first draft of the paper of dielectric imaging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9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7B9B04-DEE2-42DF-BE5D-23D1E37A82C9}"/>
                  </a:ext>
                </a:extLst>
              </p:cNvPr>
              <p:cNvSpPr txBox="1"/>
              <p:nvPr/>
            </p:nvSpPr>
            <p:spPr>
              <a:xfrm>
                <a:off x="894563" y="179106"/>
                <a:ext cx="6783652" cy="3198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Signal: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By adding a extra dimension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000" dirty="0"/>
                  <a:t> to the currently we have: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Assumption: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Theoretical prediction: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7B9B04-DEE2-42DF-BE5D-23D1E37A8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63" y="179106"/>
                <a:ext cx="6783652" cy="3198055"/>
              </a:xfrm>
              <a:prstGeom prst="rect">
                <a:avLst/>
              </a:prstGeom>
              <a:blipFill>
                <a:blip r:embed="rId2"/>
                <a:stretch>
                  <a:fillRect l="-2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12EB398-6081-499D-9DAF-14501C727AF8}"/>
              </a:ext>
            </a:extLst>
          </p:cNvPr>
          <p:cNvSpPr txBox="1"/>
          <p:nvPr/>
        </p:nvSpPr>
        <p:spPr>
          <a:xfrm>
            <a:off x="894563" y="3727121"/>
            <a:ext cx="9550435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Discussion: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The active SSR is able to detect dielectric constant of different materials.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As for chemicals, it is influenced by the size of the chemical granules and surface inhomogeneity.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It is very difficult to distinguish explosive chemicals and normal materials by using this method.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C152B1-E5AE-498B-B6A7-F5C547A5FFE0}"/>
              </a:ext>
            </a:extLst>
          </p:cNvPr>
          <p:cNvSpPr/>
          <p:nvPr/>
        </p:nvSpPr>
        <p:spPr>
          <a:xfrm>
            <a:off x="1192993" y="6156432"/>
            <a:ext cx="3093396" cy="4863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Surface</a:t>
            </a:r>
            <a:endParaRPr lang="zh-CN" alt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C5F14-53C2-46CF-9CF8-CF3738D3951E}"/>
              </a:ext>
            </a:extLst>
          </p:cNvPr>
          <p:cNvGrpSpPr/>
          <p:nvPr/>
        </p:nvGrpSpPr>
        <p:grpSpPr>
          <a:xfrm>
            <a:off x="6422145" y="5907066"/>
            <a:ext cx="2966936" cy="715117"/>
            <a:chOff x="6422145" y="5907066"/>
            <a:chExt cx="2966936" cy="715117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A6D4F09-897F-44DE-BE2B-5C6B65FB1B2E}"/>
                </a:ext>
              </a:extLst>
            </p:cNvPr>
            <p:cNvSpPr/>
            <p:nvPr/>
          </p:nvSpPr>
          <p:spPr>
            <a:xfrm>
              <a:off x="6422145" y="5907066"/>
              <a:ext cx="2966936" cy="707744"/>
            </a:xfrm>
            <a:custGeom>
              <a:avLst/>
              <a:gdLst>
                <a:gd name="connsiteX0" fmla="*/ 68094 w 2966936"/>
                <a:gd name="connsiteY0" fmla="*/ 127999 h 707744"/>
                <a:gd name="connsiteX1" fmla="*/ 58366 w 2966936"/>
                <a:gd name="connsiteY1" fmla="*/ 235003 h 707744"/>
                <a:gd name="connsiteX2" fmla="*/ 48639 w 2966936"/>
                <a:gd name="connsiteY2" fmla="*/ 264186 h 707744"/>
                <a:gd name="connsiteX3" fmla="*/ 38911 w 2966936"/>
                <a:gd name="connsiteY3" fmla="*/ 332280 h 707744"/>
                <a:gd name="connsiteX4" fmla="*/ 19456 w 2966936"/>
                <a:gd name="connsiteY4" fmla="*/ 390646 h 707744"/>
                <a:gd name="connsiteX5" fmla="*/ 0 w 2966936"/>
                <a:gd name="connsiteY5" fmla="*/ 487923 h 707744"/>
                <a:gd name="connsiteX6" fmla="*/ 9728 w 2966936"/>
                <a:gd name="connsiteY6" fmla="*/ 643565 h 707744"/>
                <a:gd name="connsiteX7" fmla="*/ 340468 w 2966936"/>
                <a:gd name="connsiteY7" fmla="*/ 663020 h 707744"/>
                <a:gd name="connsiteX8" fmla="*/ 389107 w 2966936"/>
                <a:gd name="connsiteY8" fmla="*/ 653293 h 707744"/>
                <a:gd name="connsiteX9" fmla="*/ 466928 w 2966936"/>
                <a:gd name="connsiteY9" fmla="*/ 633838 h 707744"/>
                <a:gd name="connsiteX10" fmla="*/ 710119 w 2966936"/>
                <a:gd name="connsiteY10" fmla="*/ 614382 h 707744"/>
                <a:gd name="connsiteX11" fmla="*/ 1215958 w 2966936"/>
                <a:gd name="connsiteY11" fmla="*/ 594927 h 707744"/>
                <a:gd name="connsiteX12" fmla="*/ 1877439 w 2966936"/>
                <a:gd name="connsiteY12" fmla="*/ 604655 h 707744"/>
                <a:gd name="connsiteX13" fmla="*/ 1926077 w 2966936"/>
                <a:gd name="connsiteY13" fmla="*/ 614382 h 707744"/>
                <a:gd name="connsiteX14" fmla="*/ 2091447 w 2966936"/>
                <a:gd name="connsiteY14" fmla="*/ 633838 h 707744"/>
                <a:gd name="connsiteX15" fmla="*/ 2159541 w 2966936"/>
                <a:gd name="connsiteY15" fmla="*/ 653293 h 707744"/>
                <a:gd name="connsiteX16" fmla="*/ 2324911 w 2966936"/>
                <a:gd name="connsiteY16" fmla="*/ 663020 h 707744"/>
                <a:gd name="connsiteX17" fmla="*/ 2898843 w 2966936"/>
                <a:gd name="connsiteY17" fmla="*/ 653293 h 707744"/>
                <a:gd name="connsiteX18" fmla="*/ 2928026 w 2966936"/>
                <a:gd name="connsiteY18" fmla="*/ 643565 h 707744"/>
                <a:gd name="connsiteX19" fmla="*/ 2937754 w 2966936"/>
                <a:gd name="connsiteY19" fmla="*/ 332280 h 707744"/>
                <a:gd name="connsiteX20" fmla="*/ 2947481 w 2966936"/>
                <a:gd name="connsiteY20" fmla="*/ 283642 h 707744"/>
                <a:gd name="connsiteX21" fmla="*/ 2966936 w 2966936"/>
                <a:gd name="connsiteY21" fmla="*/ 157182 h 707744"/>
                <a:gd name="connsiteX22" fmla="*/ 2957209 w 2966936"/>
                <a:gd name="connsiteY22" fmla="*/ 30723 h 707744"/>
                <a:gd name="connsiteX23" fmla="*/ 2937754 w 2966936"/>
                <a:gd name="connsiteY23" fmla="*/ 1540 h 707744"/>
                <a:gd name="connsiteX24" fmla="*/ 2762656 w 2966936"/>
                <a:gd name="connsiteY24" fmla="*/ 11267 h 707744"/>
                <a:gd name="connsiteX25" fmla="*/ 2743200 w 2966936"/>
                <a:gd name="connsiteY25" fmla="*/ 30723 h 707744"/>
                <a:gd name="connsiteX26" fmla="*/ 2723745 w 2966936"/>
                <a:gd name="connsiteY26" fmla="*/ 166910 h 707744"/>
                <a:gd name="connsiteX27" fmla="*/ 2694562 w 2966936"/>
                <a:gd name="connsiteY27" fmla="*/ 186365 h 707744"/>
                <a:gd name="connsiteX28" fmla="*/ 2655651 w 2966936"/>
                <a:gd name="connsiteY28" fmla="*/ 176638 h 707744"/>
                <a:gd name="connsiteX29" fmla="*/ 2626468 w 2966936"/>
                <a:gd name="connsiteY29" fmla="*/ 30723 h 707744"/>
                <a:gd name="connsiteX30" fmla="*/ 2587558 w 2966936"/>
                <a:gd name="connsiteY30" fmla="*/ 40450 h 707744"/>
                <a:gd name="connsiteX31" fmla="*/ 2529192 w 2966936"/>
                <a:gd name="connsiteY31" fmla="*/ 59906 h 707744"/>
                <a:gd name="connsiteX32" fmla="*/ 2519464 w 2966936"/>
                <a:gd name="connsiteY32" fmla="*/ 89089 h 707744"/>
                <a:gd name="connsiteX33" fmla="*/ 2500009 w 2966936"/>
                <a:gd name="connsiteY33" fmla="*/ 166910 h 707744"/>
                <a:gd name="connsiteX34" fmla="*/ 2480554 w 2966936"/>
                <a:gd name="connsiteY34" fmla="*/ 196093 h 707744"/>
                <a:gd name="connsiteX35" fmla="*/ 2461098 w 2966936"/>
                <a:gd name="connsiteY35" fmla="*/ 215548 h 707744"/>
                <a:gd name="connsiteX36" fmla="*/ 2431915 w 2966936"/>
                <a:gd name="connsiteY36" fmla="*/ 225276 h 707744"/>
                <a:gd name="connsiteX37" fmla="*/ 2354094 w 2966936"/>
                <a:gd name="connsiteY37" fmla="*/ 215548 h 707744"/>
                <a:gd name="connsiteX38" fmla="*/ 2315183 w 2966936"/>
                <a:gd name="connsiteY38" fmla="*/ 186365 h 707744"/>
                <a:gd name="connsiteX39" fmla="*/ 2256817 w 2966936"/>
                <a:gd name="connsiteY39" fmla="*/ 157182 h 707744"/>
                <a:gd name="connsiteX40" fmla="*/ 2227634 w 2966936"/>
                <a:gd name="connsiteY40" fmla="*/ 137727 h 707744"/>
                <a:gd name="connsiteX41" fmla="*/ 2169268 w 2966936"/>
                <a:gd name="connsiteY41" fmla="*/ 147455 h 707744"/>
                <a:gd name="connsiteX42" fmla="*/ 2140085 w 2966936"/>
                <a:gd name="connsiteY42" fmla="*/ 166910 h 707744"/>
                <a:gd name="connsiteX43" fmla="*/ 2110902 w 2966936"/>
                <a:gd name="connsiteY43" fmla="*/ 176638 h 707744"/>
                <a:gd name="connsiteX44" fmla="*/ 2101175 w 2966936"/>
                <a:gd name="connsiteY44" fmla="*/ 225276 h 707744"/>
                <a:gd name="connsiteX45" fmla="*/ 2071992 w 2966936"/>
                <a:gd name="connsiteY45" fmla="*/ 235003 h 707744"/>
                <a:gd name="connsiteX46" fmla="*/ 2052536 w 2966936"/>
                <a:gd name="connsiteY46" fmla="*/ 254459 h 707744"/>
                <a:gd name="connsiteX47" fmla="*/ 2003898 w 2966936"/>
                <a:gd name="connsiteY47" fmla="*/ 215548 h 707744"/>
                <a:gd name="connsiteX48" fmla="*/ 2013626 w 2966936"/>
                <a:gd name="connsiteY48" fmla="*/ 147455 h 707744"/>
                <a:gd name="connsiteX49" fmla="*/ 2033081 w 2966936"/>
                <a:gd name="connsiteY49" fmla="*/ 127999 h 707744"/>
                <a:gd name="connsiteX50" fmla="*/ 1955260 w 2966936"/>
                <a:gd name="connsiteY50" fmla="*/ 147455 h 707744"/>
                <a:gd name="connsiteX51" fmla="*/ 1857983 w 2966936"/>
                <a:gd name="connsiteY51" fmla="*/ 157182 h 707744"/>
                <a:gd name="connsiteX52" fmla="*/ 1799617 w 2966936"/>
                <a:gd name="connsiteY52" fmla="*/ 273914 h 707744"/>
                <a:gd name="connsiteX53" fmla="*/ 1770434 w 2966936"/>
                <a:gd name="connsiteY53" fmla="*/ 293369 h 707744"/>
                <a:gd name="connsiteX54" fmla="*/ 1692613 w 2966936"/>
                <a:gd name="connsiteY54" fmla="*/ 264186 h 707744"/>
                <a:gd name="connsiteX55" fmla="*/ 1702341 w 2966936"/>
                <a:gd name="connsiteY55" fmla="*/ 196093 h 707744"/>
                <a:gd name="connsiteX56" fmla="*/ 1682885 w 2966936"/>
                <a:gd name="connsiteY56" fmla="*/ 176638 h 707744"/>
                <a:gd name="connsiteX57" fmla="*/ 1624519 w 2966936"/>
                <a:gd name="connsiteY57" fmla="*/ 186365 h 707744"/>
                <a:gd name="connsiteX58" fmla="*/ 1566154 w 2966936"/>
                <a:gd name="connsiteY58" fmla="*/ 205820 h 707744"/>
                <a:gd name="connsiteX59" fmla="*/ 1527243 w 2966936"/>
                <a:gd name="connsiteY59" fmla="*/ 215548 h 707744"/>
                <a:gd name="connsiteX60" fmla="*/ 1566154 w 2966936"/>
                <a:gd name="connsiteY60" fmla="*/ 264186 h 707744"/>
                <a:gd name="connsiteX61" fmla="*/ 1575881 w 2966936"/>
                <a:gd name="connsiteY61" fmla="*/ 235003 h 707744"/>
                <a:gd name="connsiteX62" fmla="*/ 1556426 w 2966936"/>
                <a:gd name="connsiteY62" fmla="*/ 205820 h 707744"/>
                <a:gd name="connsiteX63" fmla="*/ 1527243 w 2966936"/>
                <a:gd name="connsiteY63" fmla="*/ 196093 h 707744"/>
                <a:gd name="connsiteX64" fmla="*/ 1352145 w 2966936"/>
                <a:gd name="connsiteY64" fmla="*/ 205820 h 707744"/>
                <a:gd name="connsiteX65" fmla="*/ 1313234 w 2966936"/>
                <a:gd name="connsiteY65" fmla="*/ 215548 h 707744"/>
                <a:gd name="connsiteX66" fmla="*/ 1381328 w 2966936"/>
                <a:gd name="connsiteY66" fmla="*/ 205820 h 707744"/>
                <a:gd name="connsiteX67" fmla="*/ 1391056 w 2966936"/>
                <a:gd name="connsiteY67" fmla="*/ 176638 h 707744"/>
                <a:gd name="connsiteX68" fmla="*/ 1371600 w 2966936"/>
                <a:gd name="connsiteY68" fmla="*/ 157182 h 707744"/>
                <a:gd name="connsiteX69" fmla="*/ 1225685 w 2966936"/>
                <a:gd name="connsiteY69" fmla="*/ 176638 h 707744"/>
                <a:gd name="connsiteX70" fmla="*/ 1157592 w 2966936"/>
                <a:gd name="connsiteY70" fmla="*/ 196093 h 707744"/>
                <a:gd name="connsiteX71" fmla="*/ 1128409 w 2966936"/>
                <a:gd name="connsiteY71" fmla="*/ 205820 h 707744"/>
                <a:gd name="connsiteX72" fmla="*/ 1108954 w 2966936"/>
                <a:gd name="connsiteY72" fmla="*/ 225276 h 707744"/>
                <a:gd name="connsiteX73" fmla="*/ 1099226 w 2966936"/>
                <a:gd name="connsiteY73" fmla="*/ 254459 h 707744"/>
                <a:gd name="connsiteX74" fmla="*/ 1070043 w 2966936"/>
                <a:gd name="connsiteY74" fmla="*/ 273914 h 707744"/>
                <a:gd name="connsiteX75" fmla="*/ 1001949 w 2966936"/>
                <a:gd name="connsiteY75" fmla="*/ 293369 h 707744"/>
                <a:gd name="connsiteX76" fmla="*/ 807396 w 2966936"/>
                <a:gd name="connsiteY76" fmla="*/ 244731 h 707744"/>
                <a:gd name="connsiteX77" fmla="*/ 797668 w 2966936"/>
                <a:gd name="connsiteY77" fmla="*/ 215548 h 707744"/>
                <a:gd name="connsiteX78" fmla="*/ 865762 w 2966936"/>
                <a:gd name="connsiteY78" fmla="*/ 166910 h 707744"/>
                <a:gd name="connsiteX79" fmla="*/ 894945 w 2966936"/>
                <a:gd name="connsiteY79" fmla="*/ 137727 h 707744"/>
                <a:gd name="connsiteX80" fmla="*/ 933856 w 2966936"/>
                <a:gd name="connsiteY80" fmla="*/ 118272 h 707744"/>
                <a:gd name="connsiteX81" fmla="*/ 953311 w 2966936"/>
                <a:gd name="connsiteY81" fmla="*/ 147455 h 707744"/>
                <a:gd name="connsiteX82" fmla="*/ 963039 w 2966936"/>
                <a:gd name="connsiteY82" fmla="*/ 215548 h 707744"/>
                <a:gd name="connsiteX83" fmla="*/ 972766 w 2966936"/>
                <a:gd name="connsiteY83" fmla="*/ 244731 h 707744"/>
                <a:gd name="connsiteX84" fmla="*/ 963039 w 2966936"/>
                <a:gd name="connsiteY84" fmla="*/ 293369 h 707744"/>
                <a:gd name="connsiteX85" fmla="*/ 943583 w 2966936"/>
                <a:gd name="connsiteY85" fmla="*/ 273914 h 707744"/>
                <a:gd name="connsiteX86" fmla="*/ 924128 w 2966936"/>
                <a:gd name="connsiteY86" fmla="*/ 244731 h 707744"/>
                <a:gd name="connsiteX87" fmla="*/ 894945 w 2966936"/>
                <a:gd name="connsiteY87" fmla="*/ 225276 h 707744"/>
                <a:gd name="connsiteX88" fmla="*/ 846307 w 2966936"/>
                <a:gd name="connsiteY88" fmla="*/ 196093 h 707744"/>
                <a:gd name="connsiteX89" fmla="*/ 826851 w 2966936"/>
                <a:gd name="connsiteY89" fmla="*/ 176638 h 707744"/>
                <a:gd name="connsiteX90" fmla="*/ 768485 w 2966936"/>
                <a:gd name="connsiteY90" fmla="*/ 157182 h 707744"/>
                <a:gd name="connsiteX91" fmla="*/ 758758 w 2966936"/>
                <a:gd name="connsiteY91" fmla="*/ 127999 h 707744"/>
                <a:gd name="connsiteX92" fmla="*/ 807396 w 2966936"/>
                <a:gd name="connsiteY92" fmla="*/ 79361 h 707744"/>
                <a:gd name="connsiteX93" fmla="*/ 778213 w 2966936"/>
                <a:gd name="connsiteY93" fmla="*/ 108544 h 707744"/>
                <a:gd name="connsiteX94" fmla="*/ 749030 w 2966936"/>
                <a:gd name="connsiteY94" fmla="*/ 147455 h 707744"/>
                <a:gd name="connsiteX95" fmla="*/ 700392 w 2966936"/>
                <a:gd name="connsiteY95" fmla="*/ 176638 h 707744"/>
                <a:gd name="connsiteX96" fmla="*/ 642026 w 2966936"/>
                <a:gd name="connsiteY96" fmla="*/ 215548 h 707744"/>
                <a:gd name="connsiteX97" fmla="*/ 612843 w 2966936"/>
                <a:gd name="connsiteY97" fmla="*/ 235003 h 707744"/>
                <a:gd name="connsiteX98" fmla="*/ 593388 w 2966936"/>
                <a:gd name="connsiteY98" fmla="*/ 264186 h 707744"/>
                <a:gd name="connsiteX99" fmla="*/ 612843 w 2966936"/>
                <a:gd name="connsiteY99" fmla="*/ 283642 h 707744"/>
                <a:gd name="connsiteX100" fmla="*/ 593388 w 2966936"/>
                <a:gd name="connsiteY100" fmla="*/ 205820 h 707744"/>
                <a:gd name="connsiteX101" fmla="*/ 564205 w 2966936"/>
                <a:gd name="connsiteY101" fmla="*/ 176638 h 707744"/>
                <a:gd name="connsiteX102" fmla="*/ 535022 w 2966936"/>
                <a:gd name="connsiteY102" fmla="*/ 166910 h 707744"/>
                <a:gd name="connsiteX103" fmla="*/ 408562 w 2966936"/>
                <a:gd name="connsiteY103" fmla="*/ 147455 h 707744"/>
                <a:gd name="connsiteX104" fmla="*/ 301558 w 2966936"/>
                <a:gd name="connsiteY104" fmla="*/ 157182 h 707744"/>
                <a:gd name="connsiteX105" fmla="*/ 252919 w 2966936"/>
                <a:gd name="connsiteY105" fmla="*/ 196093 h 707744"/>
                <a:gd name="connsiteX106" fmla="*/ 223736 w 2966936"/>
                <a:gd name="connsiteY106" fmla="*/ 205820 h 707744"/>
                <a:gd name="connsiteX107" fmla="*/ 194554 w 2966936"/>
                <a:gd name="connsiteY107" fmla="*/ 196093 h 707744"/>
                <a:gd name="connsiteX108" fmla="*/ 184826 w 2966936"/>
                <a:gd name="connsiteY108" fmla="*/ 166910 h 707744"/>
                <a:gd name="connsiteX109" fmla="*/ 116732 w 2966936"/>
                <a:gd name="connsiteY109" fmla="*/ 186365 h 707744"/>
                <a:gd name="connsiteX110" fmla="*/ 68094 w 2966936"/>
                <a:gd name="connsiteY110" fmla="*/ 127999 h 70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966936" h="707744">
                  <a:moveTo>
                    <a:pt x="68094" y="127999"/>
                  </a:moveTo>
                  <a:cubicBezTo>
                    <a:pt x="58366" y="136105"/>
                    <a:pt x="63431" y="199548"/>
                    <a:pt x="58366" y="235003"/>
                  </a:cubicBezTo>
                  <a:cubicBezTo>
                    <a:pt x="56916" y="245154"/>
                    <a:pt x="50650" y="254131"/>
                    <a:pt x="48639" y="264186"/>
                  </a:cubicBezTo>
                  <a:cubicBezTo>
                    <a:pt x="44142" y="286669"/>
                    <a:pt x="44067" y="309939"/>
                    <a:pt x="38911" y="332280"/>
                  </a:cubicBezTo>
                  <a:cubicBezTo>
                    <a:pt x="34300" y="352263"/>
                    <a:pt x="23478" y="370537"/>
                    <a:pt x="19456" y="390646"/>
                  </a:cubicBezTo>
                  <a:lnTo>
                    <a:pt x="0" y="487923"/>
                  </a:lnTo>
                  <a:cubicBezTo>
                    <a:pt x="3243" y="539804"/>
                    <a:pt x="4286" y="591869"/>
                    <a:pt x="9728" y="643565"/>
                  </a:cubicBezTo>
                  <a:cubicBezTo>
                    <a:pt x="23586" y="775208"/>
                    <a:pt x="319538" y="663654"/>
                    <a:pt x="340468" y="663020"/>
                  </a:cubicBezTo>
                  <a:cubicBezTo>
                    <a:pt x="356681" y="659778"/>
                    <a:pt x="373067" y="657303"/>
                    <a:pt x="389107" y="653293"/>
                  </a:cubicBezTo>
                  <a:cubicBezTo>
                    <a:pt x="434644" y="641909"/>
                    <a:pt x="407157" y="639815"/>
                    <a:pt x="466928" y="633838"/>
                  </a:cubicBezTo>
                  <a:cubicBezTo>
                    <a:pt x="547847" y="625746"/>
                    <a:pt x="628888" y="618250"/>
                    <a:pt x="710119" y="614382"/>
                  </a:cubicBezTo>
                  <a:cubicBezTo>
                    <a:pt x="1014858" y="599872"/>
                    <a:pt x="846265" y="606853"/>
                    <a:pt x="1215958" y="594927"/>
                  </a:cubicBezTo>
                  <a:lnTo>
                    <a:pt x="1877439" y="604655"/>
                  </a:lnTo>
                  <a:cubicBezTo>
                    <a:pt x="1893967" y="605108"/>
                    <a:pt x="1909768" y="611664"/>
                    <a:pt x="1926077" y="614382"/>
                  </a:cubicBezTo>
                  <a:cubicBezTo>
                    <a:pt x="1990597" y="625135"/>
                    <a:pt x="2022285" y="626922"/>
                    <a:pt x="2091447" y="633838"/>
                  </a:cubicBezTo>
                  <a:cubicBezTo>
                    <a:pt x="2108953" y="639673"/>
                    <a:pt x="2142445" y="651665"/>
                    <a:pt x="2159541" y="653293"/>
                  </a:cubicBezTo>
                  <a:cubicBezTo>
                    <a:pt x="2214511" y="658528"/>
                    <a:pt x="2269788" y="659778"/>
                    <a:pt x="2324911" y="663020"/>
                  </a:cubicBezTo>
                  <a:lnTo>
                    <a:pt x="2898843" y="653293"/>
                  </a:lnTo>
                  <a:cubicBezTo>
                    <a:pt x="2909092" y="652962"/>
                    <a:pt x="2926792" y="653744"/>
                    <a:pt x="2928026" y="643565"/>
                  </a:cubicBezTo>
                  <a:cubicBezTo>
                    <a:pt x="2940518" y="540507"/>
                    <a:pt x="2932151" y="435941"/>
                    <a:pt x="2937754" y="332280"/>
                  </a:cubicBezTo>
                  <a:cubicBezTo>
                    <a:pt x="2938646" y="315770"/>
                    <a:pt x="2945143" y="300010"/>
                    <a:pt x="2947481" y="283642"/>
                  </a:cubicBezTo>
                  <a:cubicBezTo>
                    <a:pt x="2966154" y="152929"/>
                    <a:pt x="2946687" y="238183"/>
                    <a:pt x="2966936" y="157182"/>
                  </a:cubicBezTo>
                  <a:cubicBezTo>
                    <a:pt x="2963694" y="115029"/>
                    <a:pt x="2965000" y="72276"/>
                    <a:pt x="2957209" y="30723"/>
                  </a:cubicBezTo>
                  <a:cubicBezTo>
                    <a:pt x="2955055" y="19232"/>
                    <a:pt x="2949387" y="2703"/>
                    <a:pt x="2937754" y="1540"/>
                  </a:cubicBezTo>
                  <a:cubicBezTo>
                    <a:pt x="2879588" y="-4277"/>
                    <a:pt x="2821022" y="8025"/>
                    <a:pt x="2762656" y="11267"/>
                  </a:cubicBezTo>
                  <a:cubicBezTo>
                    <a:pt x="2756171" y="17752"/>
                    <a:pt x="2747919" y="22858"/>
                    <a:pt x="2743200" y="30723"/>
                  </a:cubicBezTo>
                  <a:cubicBezTo>
                    <a:pt x="2724946" y="61147"/>
                    <a:pt x="2724629" y="164039"/>
                    <a:pt x="2723745" y="166910"/>
                  </a:cubicBezTo>
                  <a:cubicBezTo>
                    <a:pt x="2720307" y="178084"/>
                    <a:pt x="2704290" y="179880"/>
                    <a:pt x="2694562" y="186365"/>
                  </a:cubicBezTo>
                  <a:cubicBezTo>
                    <a:pt x="2681592" y="183123"/>
                    <a:pt x="2666775" y="184054"/>
                    <a:pt x="2655651" y="176638"/>
                  </a:cubicBezTo>
                  <a:cubicBezTo>
                    <a:pt x="2617561" y="151245"/>
                    <a:pt x="2627070" y="37946"/>
                    <a:pt x="2626468" y="30723"/>
                  </a:cubicBezTo>
                  <a:cubicBezTo>
                    <a:pt x="2613498" y="33965"/>
                    <a:pt x="2600363" y="36608"/>
                    <a:pt x="2587558" y="40450"/>
                  </a:cubicBezTo>
                  <a:cubicBezTo>
                    <a:pt x="2567915" y="46343"/>
                    <a:pt x="2529192" y="59906"/>
                    <a:pt x="2529192" y="59906"/>
                  </a:cubicBezTo>
                  <a:cubicBezTo>
                    <a:pt x="2525949" y="69634"/>
                    <a:pt x="2521951" y="79141"/>
                    <a:pt x="2519464" y="89089"/>
                  </a:cubicBezTo>
                  <a:cubicBezTo>
                    <a:pt x="2513915" y="111283"/>
                    <a:pt x="2511125" y="144677"/>
                    <a:pt x="2500009" y="166910"/>
                  </a:cubicBezTo>
                  <a:cubicBezTo>
                    <a:pt x="2494781" y="177367"/>
                    <a:pt x="2487857" y="186964"/>
                    <a:pt x="2480554" y="196093"/>
                  </a:cubicBezTo>
                  <a:cubicBezTo>
                    <a:pt x="2474825" y="203255"/>
                    <a:pt x="2468962" y="210829"/>
                    <a:pt x="2461098" y="215548"/>
                  </a:cubicBezTo>
                  <a:cubicBezTo>
                    <a:pt x="2452305" y="220824"/>
                    <a:pt x="2441643" y="222033"/>
                    <a:pt x="2431915" y="225276"/>
                  </a:cubicBezTo>
                  <a:cubicBezTo>
                    <a:pt x="2405975" y="222033"/>
                    <a:pt x="2378895" y="223815"/>
                    <a:pt x="2354094" y="215548"/>
                  </a:cubicBezTo>
                  <a:cubicBezTo>
                    <a:pt x="2338713" y="210421"/>
                    <a:pt x="2328376" y="195788"/>
                    <a:pt x="2315183" y="186365"/>
                  </a:cubicBezTo>
                  <a:cubicBezTo>
                    <a:pt x="2250136" y="139904"/>
                    <a:pt x="2321063" y="189305"/>
                    <a:pt x="2256817" y="157182"/>
                  </a:cubicBezTo>
                  <a:cubicBezTo>
                    <a:pt x="2246360" y="151954"/>
                    <a:pt x="2237362" y="144212"/>
                    <a:pt x="2227634" y="137727"/>
                  </a:cubicBezTo>
                  <a:cubicBezTo>
                    <a:pt x="2208179" y="140970"/>
                    <a:pt x="2187980" y="141218"/>
                    <a:pt x="2169268" y="147455"/>
                  </a:cubicBezTo>
                  <a:cubicBezTo>
                    <a:pt x="2158177" y="151152"/>
                    <a:pt x="2150542" y="161682"/>
                    <a:pt x="2140085" y="166910"/>
                  </a:cubicBezTo>
                  <a:cubicBezTo>
                    <a:pt x="2130914" y="171496"/>
                    <a:pt x="2120630" y="173395"/>
                    <a:pt x="2110902" y="176638"/>
                  </a:cubicBezTo>
                  <a:cubicBezTo>
                    <a:pt x="2107660" y="192851"/>
                    <a:pt x="2110346" y="211519"/>
                    <a:pt x="2101175" y="225276"/>
                  </a:cubicBezTo>
                  <a:cubicBezTo>
                    <a:pt x="2095487" y="233808"/>
                    <a:pt x="2080785" y="229728"/>
                    <a:pt x="2071992" y="235003"/>
                  </a:cubicBezTo>
                  <a:cubicBezTo>
                    <a:pt x="2064127" y="239722"/>
                    <a:pt x="2059021" y="247974"/>
                    <a:pt x="2052536" y="254459"/>
                  </a:cubicBezTo>
                  <a:cubicBezTo>
                    <a:pt x="2031653" y="247498"/>
                    <a:pt x="2006933" y="245892"/>
                    <a:pt x="2003898" y="215548"/>
                  </a:cubicBezTo>
                  <a:cubicBezTo>
                    <a:pt x="2001616" y="192734"/>
                    <a:pt x="2006375" y="169207"/>
                    <a:pt x="2013626" y="147455"/>
                  </a:cubicBezTo>
                  <a:cubicBezTo>
                    <a:pt x="2016526" y="138754"/>
                    <a:pt x="2042252" y="127999"/>
                    <a:pt x="2033081" y="127999"/>
                  </a:cubicBezTo>
                  <a:cubicBezTo>
                    <a:pt x="2006342" y="127999"/>
                    <a:pt x="1981866" y="144795"/>
                    <a:pt x="1955260" y="147455"/>
                  </a:cubicBezTo>
                  <a:lnTo>
                    <a:pt x="1857983" y="157182"/>
                  </a:lnTo>
                  <a:cubicBezTo>
                    <a:pt x="1846885" y="190477"/>
                    <a:pt x="1831945" y="252363"/>
                    <a:pt x="1799617" y="273914"/>
                  </a:cubicBezTo>
                  <a:lnTo>
                    <a:pt x="1770434" y="293369"/>
                  </a:lnTo>
                  <a:cubicBezTo>
                    <a:pt x="1768076" y="292976"/>
                    <a:pt x="1695764" y="292548"/>
                    <a:pt x="1692613" y="264186"/>
                  </a:cubicBezTo>
                  <a:cubicBezTo>
                    <a:pt x="1690081" y="241398"/>
                    <a:pt x="1699098" y="218791"/>
                    <a:pt x="1702341" y="196093"/>
                  </a:cubicBezTo>
                  <a:cubicBezTo>
                    <a:pt x="1695856" y="189608"/>
                    <a:pt x="1691986" y="177776"/>
                    <a:pt x="1682885" y="176638"/>
                  </a:cubicBezTo>
                  <a:cubicBezTo>
                    <a:pt x="1663314" y="174192"/>
                    <a:pt x="1643654" y="181581"/>
                    <a:pt x="1624519" y="186365"/>
                  </a:cubicBezTo>
                  <a:cubicBezTo>
                    <a:pt x="1604624" y="191339"/>
                    <a:pt x="1586049" y="200846"/>
                    <a:pt x="1566154" y="205820"/>
                  </a:cubicBezTo>
                  <a:lnTo>
                    <a:pt x="1527243" y="215548"/>
                  </a:lnTo>
                  <a:cubicBezTo>
                    <a:pt x="1531338" y="227833"/>
                    <a:pt x="1539077" y="270956"/>
                    <a:pt x="1566154" y="264186"/>
                  </a:cubicBezTo>
                  <a:cubicBezTo>
                    <a:pt x="1576102" y="261699"/>
                    <a:pt x="1572639" y="244731"/>
                    <a:pt x="1575881" y="235003"/>
                  </a:cubicBezTo>
                  <a:cubicBezTo>
                    <a:pt x="1569396" y="225275"/>
                    <a:pt x="1565555" y="213123"/>
                    <a:pt x="1556426" y="205820"/>
                  </a:cubicBezTo>
                  <a:cubicBezTo>
                    <a:pt x="1548419" y="199415"/>
                    <a:pt x="1537497" y="196093"/>
                    <a:pt x="1527243" y="196093"/>
                  </a:cubicBezTo>
                  <a:cubicBezTo>
                    <a:pt x="1468787" y="196093"/>
                    <a:pt x="1410511" y="202578"/>
                    <a:pt x="1352145" y="205820"/>
                  </a:cubicBezTo>
                  <a:cubicBezTo>
                    <a:pt x="1339175" y="209063"/>
                    <a:pt x="1299864" y="215548"/>
                    <a:pt x="1313234" y="215548"/>
                  </a:cubicBezTo>
                  <a:cubicBezTo>
                    <a:pt x="1336162" y="215548"/>
                    <a:pt x="1360820" y="216074"/>
                    <a:pt x="1381328" y="205820"/>
                  </a:cubicBezTo>
                  <a:cubicBezTo>
                    <a:pt x="1390499" y="201235"/>
                    <a:pt x="1387813" y="186365"/>
                    <a:pt x="1391056" y="176638"/>
                  </a:cubicBezTo>
                  <a:cubicBezTo>
                    <a:pt x="1384571" y="170153"/>
                    <a:pt x="1380726" y="158095"/>
                    <a:pt x="1371600" y="157182"/>
                  </a:cubicBezTo>
                  <a:cubicBezTo>
                    <a:pt x="1364205" y="156443"/>
                    <a:pt x="1237935" y="174888"/>
                    <a:pt x="1225685" y="176638"/>
                  </a:cubicBezTo>
                  <a:cubicBezTo>
                    <a:pt x="1155714" y="199960"/>
                    <a:pt x="1243093" y="171664"/>
                    <a:pt x="1157592" y="196093"/>
                  </a:cubicBezTo>
                  <a:cubicBezTo>
                    <a:pt x="1147733" y="198910"/>
                    <a:pt x="1138137" y="202578"/>
                    <a:pt x="1128409" y="205820"/>
                  </a:cubicBezTo>
                  <a:cubicBezTo>
                    <a:pt x="1121924" y="212305"/>
                    <a:pt x="1113673" y="217412"/>
                    <a:pt x="1108954" y="225276"/>
                  </a:cubicBezTo>
                  <a:cubicBezTo>
                    <a:pt x="1103678" y="234069"/>
                    <a:pt x="1105632" y="246452"/>
                    <a:pt x="1099226" y="254459"/>
                  </a:cubicBezTo>
                  <a:cubicBezTo>
                    <a:pt x="1091923" y="263588"/>
                    <a:pt x="1080500" y="268686"/>
                    <a:pt x="1070043" y="273914"/>
                  </a:cubicBezTo>
                  <a:cubicBezTo>
                    <a:pt x="1056083" y="280894"/>
                    <a:pt x="1014422" y="290251"/>
                    <a:pt x="1001949" y="293369"/>
                  </a:cubicBezTo>
                  <a:cubicBezTo>
                    <a:pt x="884408" y="280309"/>
                    <a:pt x="845654" y="321246"/>
                    <a:pt x="807396" y="244731"/>
                  </a:cubicBezTo>
                  <a:cubicBezTo>
                    <a:pt x="802810" y="235560"/>
                    <a:pt x="800911" y="225276"/>
                    <a:pt x="797668" y="215548"/>
                  </a:cubicBezTo>
                  <a:cubicBezTo>
                    <a:pt x="820765" y="200151"/>
                    <a:pt x="844646" y="185009"/>
                    <a:pt x="865762" y="166910"/>
                  </a:cubicBezTo>
                  <a:cubicBezTo>
                    <a:pt x="876207" y="157957"/>
                    <a:pt x="883750" y="145723"/>
                    <a:pt x="894945" y="137727"/>
                  </a:cubicBezTo>
                  <a:cubicBezTo>
                    <a:pt x="906745" y="129298"/>
                    <a:pt x="920886" y="124757"/>
                    <a:pt x="933856" y="118272"/>
                  </a:cubicBezTo>
                  <a:cubicBezTo>
                    <a:pt x="940341" y="128000"/>
                    <a:pt x="949952" y="136257"/>
                    <a:pt x="953311" y="147455"/>
                  </a:cubicBezTo>
                  <a:cubicBezTo>
                    <a:pt x="959899" y="169416"/>
                    <a:pt x="958542" y="193065"/>
                    <a:pt x="963039" y="215548"/>
                  </a:cubicBezTo>
                  <a:cubicBezTo>
                    <a:pt x="965050" y="225603"/>
                    <a:pt x="969524" y="235003"/>
                    <a:pt x="972766" y="244731"/>
                  </a:cubicBezTo>
                  <a:cubicBezTo>
                    <a:pt x="969524" y="260944"/>
                    <a:pt x="974730" y="281678"/>
                    <a:pt x="963039" y="293369"/>
                  </a:cubicBezTo>
                  <a:cubicBezTo>
                    <a:pt x="956554" y="299854"/>
                    <a:pt x="949312" y="281076"/>
                    <a:pt x="943583" y="273914"/>
                  </a:cubicBezTo>
                  <a:cubicBezTo>
                    <a:pt x="936280" y="264785"/>
                    <a:pt x="932395" y="252998"/>
                    <a:pt x="924128" y="244731"/>
                  </a:cubicBezTo>
                  <a:cubicBezTo>
                    <a:pt x="915861" y="236464"/>
                    <a:pt x="904074" y="232579"/>
                    <a:pt x="894945" y="225276"/>
                  </a:cubicBezTo>
                  <a:cubicBezTo>
                    <a:pt x="856793" y="194754"/>
                    <a:pt x="896988" y="212986"/>
                    <a:pt x="846307" y="196093"/>
                  </a:cubicBezTo>
                  <a:cubicBezTo>
                    <a:pt x="839822" y="189608"/>
                    <a:pt x="835054" y="180740"/>
                    <a:pt x="826851" y="176638"/>
                  </a:cubicBezTo>
                  <a:cubicBezTo>
                    <a:pt x="808508" y="167467"/>
                    <a:pt x="768485" y="157182"/>
                    <a:pt x="768485" y="157182"/>
                  </a:cubicBezTo>
                  <a:cubicBezTo>
                    <a:pt x="765243" y="147454"/>
                    <a:pt x="758758" y="138253"/>
                    <a:pt x="758758" y="127999"/>
                  </a:cubicBezTo>
                  <a:cubicBezTo>
                    <a:pt x="758758" y="92215"/>
                    <a:pt x="779555" y="93281"/>
                    <a:pt x="807396" y="79361"/>
                  </a:cubicBezTo>
                  <a:cubicBezTo>
                    <a:pt x="797668" y="89089"/>
                    <a:pt x="787166" y="98099"/>
                    <a:pt x="778213" y="108544"/>
                  </a:cubicBezTo>
                  <a:cubicBezTo>
                    <a:pt x="767662" y="120854"/>
                    <a:pt x="761231" y="136779"/>
                    <a:pt x="749030" y="147455"/>
                  </a:cubicBezTo>
                  <a:cubicBezTo>
                    <a:pt x="734801" y="159905"/>
                    <a:pt x="716343" y="166487"/>
                    <a:pt x="700392" y="176638"/>
                  </a:cubicBezTo>
                  <a:cubicBezTo>
                    <a:pt x="680665" y="189191"/>
                    <a:pt x="661481" y="202578"/>
                    <a:pt x="642026" y="215548"/>
                  </a:cubicBezTo>
                  <a:lnTo>
                    <a:pt x="612843" y="235003"/>
                  </a:lnTo>
                  <a:cubicBezTo>
                    <a:pt x="606358" y="244731"/>
                    <a:pt x="593388" y="252495"/>
                    <a:pt x="593388" y="264186"/>
                  </a:cubicBezTo>
                  <a:cubicBezTo>
                    <a:pt x="593388" y="273357"/>
                    <a:pt x="612843" y="292813"/>
                    <a:pt x="612843" y="283642"/>
                  </a:cubicBezTo>
                  <a:cubicBezTo>
                    <a:pt x="612843" y="256903"/>
                    <a:pt x="604453" y="230162"/>
                    <a:pt x="593388" y="205820"/>
                  </a:cubicBezTo>
                  <a:cubicBezTo>
                    <a:pt x="587695" y="193296"/>
                    <a:pt x="575651" y="184269"/>
                    <a:pt x="564205" y="176638"/>
                  </a:cubicBezTo>
                  <a:cubicBezTo>
                    <a:pt x="555673" y="170950"/>
                    <a:pt x="545100" y="168800"/>
                    <a:pt x="535022" y="166910"/>
                  </a:cubicBezTo>
                  <a:cubicBezTo>
                    <a:pt x="493103" y="159050"/>
                    <a:pt x="450715" y="153940"/>
                    <a:pt x="408562" y="147455"/>
                  </a:cubicBezTo>
                  <a:cubicBezTo>
                    <a:pt x="372894" y="150697"/>
                    <a:pt x="336578" y="149678"/>
                    <a:pt x="301558" y="157182"/>
                  </a:cubicBezTo>
                  <a:cubicBezTo>
                    <a:pt x="271276" y="163671"/>
                    <a:pt x="275518" y="182534"/>
                    <a:pt x="252919" y="196093"/>
                  </a:cubicBezTo>
                  <a:cubicBezTo>
                    <a:pt x="244126" y="201368"/>
                    <a:pt x="233464" y="202578"/>
                    <a:pt x="223736" y="205820"/>
                  </a:cubicBezTo>
                  <a:cubicBezTo>
                    <a:pt x="214009" y="202578"/>
                    <a:pt x="201804" y="203343"/>
                    <a:pt x="194554" y="196093"/>
                  </a:cubicBezTo>
                  <a:cubicBezTo>
                    <a:pt x="187303" y="188842"/>
                    <a:pt x="194347" y="170718"/>
                    <a:pt x="184826" y="166910"/>
                  </a:cubicBezTo>
                  <a:cubicBezTo>
                    <a:pt x="179276" y="164690"/>
                    <a:pt x="125383" y="183481"/>
                    <a:pt x="116732" y="186365"/>
                  </a:cubicBezTo>
                  <a:cubicBezTo>
                    <a:pt x="60984" y="175216"/>
                    <a:pt x="77822" y="119893"/>
                    <a:pt x="68094" y="12799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BD762A-A6BE-4A17-A85A-B4FFF89008D4}"/>
                </a:ext>
              </a:extLst>
            </p:cNvPr>
            <p:cNvSpPr/>
            <p:nvPr/>
          </p:nvSpPr>
          <p:spPr>
            <a:xfrm>
              <a:off x="6422145" y="6104117"/>
              <a:ext cx="2966936" cy="5180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Surface</a:t>
              </a:r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D5F348F-CF77-4B79-A5F9-FAE8441E9693}"/>
              </a:ext>
            </a:extLst>
          </p:cNvPr>
          <p:cNvSpPr txBox="1"/>
          <p:nvPr/>
        </p:nvSpPr>
        <p:spPr>
          <a:xfrm>
            <a:off x="1541286" y="5787100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result/ small error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D852F8-6624-453C-9040-282E22DFBD09}"/>
              </a:ext>
            </a:extLst>
          </p:cNvPr>
          <p:cNvSpPr txBox="1"/>
          <p:nvPr/>
        </p:nvSpPr>
        <p:spPr>
          <a:xfrm>
            <a:off x="6805472" y="5620872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 result/ large error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3965781-1FFA-4E81-AFE9-380540E65C82}"/>
              </a:ext>
            </a:extLst>
          </p:cNvPr>
          <p:cNvGrpSpPr/>
          <p:nvPr/>
        </p:nvGrpSpPr>
        <p:grpSpPr>
          <a:xfrm>
            <a:off x="4900308" y="1400501"/>
            <a:ext cx="6180292" cy="2520000"/>
            <a:chOff x="4899629" y="1374134"/>
            <a:chExt cx="6180292" cy="252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14E270-58CB-4905-8F18-61285BAD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629" y="1374134"/>
              <a:ext cx="3090146" cy="25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5D74D99-8D21-47E7-90F0-9A866985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9775" y="1374134"/>
              <a:ext cx="3090146" cy="252000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3F09CB-CF3C-41BC-8B70-AA5A116EF3B7}"/>
              </a:ext>
            </a:extLst>
          </p:cNvPr>
          <p:cNvSpPr txBox="1"/>
          <p:nvPr/>
        </p:nvSpPr>
        <p:spPr>
          <a:xfrm>
            <a:off x="10911777" y="3727121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Plot in </a:t>
            </a:r>
            <a:r>
              <a:rPr lang="en-US" altLang="zh-CN" sz="1400" dirty="0" err="1"/>
              <a:t>a.u</a:t>
            </a:r>
            <a:r>
              <a:rPr lang="en-US" altLang="zh-CN" sz="1400" dirty="0"/>
              <a:t>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3975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477</Words>
  <Application>Microsoft Office PowerPoint</Application>
  <PresentationFormat>宽屏</PresentationFormat>
  <Paragraphs>180</Paragraphs>
  <Slides>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Arial</vt:lpstr>
      <vt:lpstr>Cambria Math</vt:lpstr>
      <vt:lpstr>Times New Roman</vt:lpstr>
      <vt:lpstr>Office 主题​​</vt:lpstr>
      <vt:lpstr>Progress on DRDC projects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Yutong</dc:creator>
  <cp:lastModifiedBy>Yutong Zhao</cp:lastModifiedBy>
  <cp:revision>131</cp:revision>
  <dcterms:created xsi:type="dcterms:W3CDTF">2018-11-25T21:20:08Z</dcterms:created>
  <dcterms:modified xsi:type="dcterms:W3CDTF">2018-12-03T22:18:57Z</dcterms:modified>
</cp:coreProperties>
</file>